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winkliges Dreiec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grpSp>
        <p:nvGrpSpPr>
          <p:cNvPr id="2" name="Gruppieren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ihand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ihand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ihand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Gerade Verbindung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2BC0CED-57CC-4762-BEB9-140BD1950862}" type="datetimeFigureOut">
              <a:rPr lang="de-DE" smtClean="0"/>
              <a:t>10.04.2014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9E78BA7-3479-44D5-87A4-11086138343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BC0CED-57CC-4762-BEB9-140BD1950862}" type="datetimeFigureOut">
              <a:rPr lang="de-DE" smtClean="0"/>
              <a:t>10.04.2014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78BA7-3479-44D5-87A4-11086138343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BC0CED-57CC-4762-BEB9-140BD1950862}" type="datetimeFigureOut">
              <a:rPr lang="de-DE" smtClean="0"/>
              <a:t>10.04.2014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78BA7-3479-44D5-87A4-11086138343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BC0CED-57CC-4762-BEB9-140BD1950862}" type="datetimeFigureOut">
              <a:rPr lang="de-DE" smtClean="0"/>
              <a:t>10.04.2014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78BA7-3479-44D5-87A4-110861383439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BC0CED-57CC-4762-BEB9-140BD1950862}" type="datetimeFigureOut">
              <a:rPr lang="de-DE" smtClean="0"/>
              <a:t>10.04.2014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78BA7-3479-44D5-87A4-110861383439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Eingekerbter Richtungspfei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Eingekerbter Richtungspfei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BC0CED-57CC-4762-BEB9-140BD1950862}" type="datetimeFigureOut">
              <a:rPr lang="de-DE" smtClean="0"/>
              <a:t>10.04.2014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78BA7-3479-44D5-87A4-110861383439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BC0CED-57CC-4762-BEB9-140BD1950862}" type="datetimeFigureOut">
              <a:rPr lang="de-DE" smtClean="0"/>
              <a:t>10.04.2014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78BA7-3479-44D5-87A4-110861383439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BC0CED-57CC-4762-BEB9-140BD1950862}" type="datetimeFigureOut">
              <a:rPr lang="de-DE" smtClean="0"/>
              <a:t>10.04.2014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78BA7-3479-44D5-87A4-110861383439}" type="slidenum">
              <a:rPr lang="de-DE" smtClean="0"/>
              <a:t>‹Nr.›</a:t>
            </a:fld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BC0CED-57CC-4762-BEB9-140BD1950862}" type="datetimeFigureOut">
              <a:rPr lang="de-DE" smtClean="0"/>
              <a:t>10.04.2014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78BA7-3479-44D5-87A4-11086138343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2BC0CED-57CC-4762-BEB9-140BD1950862}" type="datetimeFigureOut">
              <a:rPr lang="de-DE" smtClean="0"/>
              <a:t>10.04.2014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78BA7-3479-44D5-87A4-110861383439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2BC0CED-57CC-4762-BEB9-140BD1950862}" type="datetimeFigureOut">
              <a:rPr lang="de-DE" smtClean="0"/>
              <a:t>10.04.2014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9E78BA7-3479-44D5-87A4-110861383439}" type="slidenum">
              <a:rPr lang="de-DE" smtClean="0"/>
              <a:t>‹Nr.›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ihand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winkliges Dreiec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Gerade Verbindung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Eingekerbter Richtungspfei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Eingekerbter Richtungspfei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ihand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ihand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winkliges Dreiec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Gerade Verbindung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2BC0CED-57CC-4762-BEB9-140BD1950862}" type="datetimeFigureOut">
              <a:rPr lang="de-DE" smtClean="0"/>
              <a:t>10.04.2014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9E78BA7-3479-44D5-87A4-110861383439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>
                <a:latin typeface="Bauhaus 93" panose="04030905020B02020C02" pitchFamily="82" charset="0"/>
              </a:rPr>
              <a:t>Capital Letters</a:t>
            </a:r>
            <a:endParaRPr lang="de-DE" dirty="0">
              <a:latin typeface="Bauhaus 93" panose="04030905020B02020C02" pitchFamily="82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Rules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Usage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89680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083576"/>
          </a:xfrm>
        </p:spPr>
        <p:txBody>
          <a:bodyPr/>
          <a:lstStyle/>
          <a:p>
            <a:pPr marL="109728" indent="0">
              <a:buNone/>
            </a:pPr>
            <a:r>
              <a:rPr lang="de-DE" dirty="0" smtClean="0"/>
              <a:t>In </a:t>
            </a:r>
            <a:r>
              <a:rPr lang="de-DE" dirty="0" err="1" smtClean="0"/>
              <a:t>the</a:t>
            </a:r>
            <a:r>
              <a:rPr lang="de-DE" dirty="0" smtClean="0"/>
              <a:t> English </a:t>
            </a:r>
            <a:r>
              <a:rPr lang="de-DE" dirty="0" err="1" smtClean="0"/>
              <a:t>language</a:t>
            </a:r>
            <a:r>
              <a:rPr lang="de-DE" dirty="0" smtClean="0"/>
              <a:t> </a:t>
            </a:r>
            <a:r>
              <a:rPr lang="de-DE" dirty="0" err="1" smtClean="0"/>
              <a:t>there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many</a:t>
            </a:r>
            <a:r>
              <a:rPr lang="de-DE" dirty="0" smtClean="0"/>
              <a:t> different </a:t>
            </a:r>
            <a:r>
              <a:rPr lang="de-DE" dirty="0" err="1" smtClean="0"/>
              <a:t>rules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capital</a:t>
            </a:r>
            <a:r>
              <a:rPr lang="de-DE" dirty="0" smtClean="0"/>
              <a:t> </a:t>
            </a:r>
            <a:r>
              <a:rPr lang="de-DE" dirty="0" err="1" smtClean="0"/>
              <a:t>letters</a:t>
            </a:r>
            <a:r>
              <a:rPr lang="de-DE" dirty="0" smtClean="0"/>
              <a:t>.</a:t>
            </a:r>
          </a:p>
          <a:p>
            <a:pPr marL="109728" indent="0">
              <a:buNone/>
            </a:pP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Rules</a:t>
            </a:r>
            <a:endParaRPr lang="de-DE" dirty="0"/>
          </a:p>
        </p:txBody>
      </p:sp>
      <p:sp>
        <p:nvSpPr>
          <p:cNvPr id="4" name="Textfeld 3">
            <a:hlinkClick r:id="rId2" action="ppaction://hlinksldjump"/>
          </p:cNvPr>
          <p:cNvSpPr txBox="1"/>
          <p:nvPr/>
        </p:nvSpPr>
        <p:spPr>
          <a:xfrm>
            <a:off x="683568" y="2903254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-</a:t>
            </a:r>
            <a:r>
              <a:rPr lang="de-DE" dirty="0" err="1" smtClean="0"/>
              <a:t>names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people</a:t>
            </a:r>
            <a:endParaRPr lang="de-DE" dirty="0"/>
          </a:p>
        </p:txBody>
      </p:sp>
      <p:sp>
        <p:nvSpPr>
          <p:cNvPr id="5" name="Textfeld 4">
            <a:hlinkClick r:id="rId3" action="ppaction://hlinksldjump"/>
          </p:cNvPr>
          <p:cNvSpPr txBox="1"/>
          <p:nvPr/>
        </p:nvSpPr>
        <p:spPr>
          <a:xfrm>
            <a:off x="683568" y="3356992"/>
            <a:ext cx="2640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-</a:t>
            </a:r>
            <a:r>
              <a:rPr lang="de-DE" dirty="0" err="1" smtClean="0"/>
              <a:t>names</a:t>
            </a:r>
            <a:r>
              <a:rPr lang="de-DE" dirty="0" smtClean="0"/>
              <a:t> in </a:t>
            </a:r>
            <a:r>
              <a:rPr lang="de-DE" dirty="0" err="1" smtClean="0"/>
              <a:t>general</a:t>
            </a:r>
            <a:endParaRPr lang="de-DE" dirty="0"/>
          </a:p>
        </p:txBody>
      </p:sp>
      <p:sp>
        <p:nvSpPr>
          <p:cNvPr id="6" name="Textfeld 5">
            <a:hlinkClick r:id="rId4" action="ppaction://hlinksldjump"/>
          </p:cNvPr>
          <p:cNvSpPr txBox="1"/>
          <p:nvPr/>
        </p:nvSpPr>
        <p:spPr>
          <a:xfrm>
            <a:off x="683568" y="380964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-</a:t>
            </a:r>
            <a:r>
              <a:rPr lang="de-DE" dirty="0" err="1" smtClean="0"/>
              <a:t>names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states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683568" y="4178976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-</a:t>
            </a:r>
            <a:r>
              <a:rPr lang="de-DE" dirty="0" err="1" smtClean="0"/>
              <a:t>beginning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        </a:t>
            </a:r>
            <a:r>
              <a:rPr lang="de-DE" dirty="0" err="1" smtClean="0"/>
              <a:t>sentence</a:t>
            </a:r>
            <a:endParaRPr lang="de-DE" dirty="0"/>
          </a:p>
        </p:txBody>
      </p:sp>
      <p:sp>
        <p:nvSpPr>
          <p:cNvPr id="8" name="Textfeld 7">
            <a:hlinkClick r:id="rId5" action="ppaction://hlinksldjump"/>
          </p:cNvPr>
          <p:cNvSpPr txBox="1"/>
          <p:nvPr/>
        </p:nvSpPr>
        <p:spPr>
          <a:xfrm>
            <a:off x="683568" y="494116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-I</a:t>
            </a:r>
            <a:endParaRPr lang="de-DE" dirty="0"/>
          </a:p>
        </p:txBody>
      </p:sp>
      <p:sp>
        <p:nvSpPr>
          <p:cNvPr id="9" name="Textfeld 8">
            <a:hlinkClick r:id="rId6" action="ppaction://hlinksldjump"/>
          </p:cNvPr>
          <p:cNvSpPr txBox="1"/>
          <p:nvPr/>
        </p:nvSpPr>
        <p:spPr>
          <a:xfrm>
            <a:off x="683568" y="5310500"/>
            <a:ext cx="2496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-</a:t>
            </a:r>
            <a:r>
              <a:rPr lang="de-DE" dirty="0" err="1" smtClean="0"/>
              <a:t>when</a:t>
            </a:r>
            <a:r>
              <a:rPr lang="de-DE" dirty="0" smtClean="0"/>
              <a:t> not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use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endParaRPr lang="de-DE" dirty="0"/>
          </a:p>
        </p:txBody>
      </p:sp>
      <p:sp>
        <p:nvSpPr>
          <p:cNvPr id="10" name="Textfeld 9">
            <a:hlinkClick r:id="" action="ppaction://hlinkshowjump?jump=nextslide"/>
          </p:cNvPr>
          <p:cNvSpPr txBox="1"/>
          <p:nvPr/>
        </p:nvSpPr>
        <p:spPr>
          <a:xfrm>
            <a:off x="683568" y="249289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-all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87885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14:prism isContent="1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939560"/>
          </a:xfrm>
        </p:spPr>
        <p:txBody>
          <a:bodyPr/>
          <a:lstStyle/>
          <a:p>
            <a:pPr marL="109728" indent="0">
              <a:buNone/>
            </a:pPr>
            <a:r>
              <a:rPr lang="de-DE" dirty="0" err="1" smtClean="0"/>
              <a:t>Names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people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always</a:t>
            </a:r>
            <a:r>
              <a:rPr lang="de-DE" dirty="0" smtClean="0"/>
              <a:t> </a:t>
            </a:r>
            <a:r>
              <a:rPr lang="de-DE" dirty="0" err="1" smtClean="0"/>
              <a:t>written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capital</a:t>
            </a:r>
            <a:r>
              <a:rPr lang="de-DE" dirty="0" smtClean="0"/>
              <a:t> </a:t>
            </a:r>
            <a:r>
              <a:rPr lang="de-DE" dirty="0" err="1" smtClean="0"/>
              <a:t>letters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Names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People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611560" y="2564904"/>
            <a:ext cx="64807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e</a:t>
            </a:r>
            <a:r>
              <a:rPr lang="de-DE" dirty="0" smtClean="0"/>
              <a:t>x.: -Maja</a:t>
            </a:r>
          </a:p>
          <a:p>
            <a:r>
              <a:rPr lang="de-DE" dirty="0"/>
              <a:t> </a:t>
            </a:r>
            <a:r>
              <a:rPr lang="de-DE" dirty="0" smtClean="0"/>
              <a:t>      -Niklas</a:t>
            </a:r>
          </a:p>
          <a:p>
            <a:r>
              <a:rPr lang="de-DE" dirty="0"/>
              <a:t> </a:t>
            </a:r>
            <a:r>
              <a:rPr lang="de-DE" dirty="0" smtClean="0"/>
              <a:t>      -Michael Jackson</a:t>
            </a:r>
          </a:p>
          <a:p>
            <a:r>
              <a:rPr lang="de-DE" dirty="0"/>
              <a:t> 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683568" y="3765233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In a </a:t>
            </a:r>
            <a:r>
              <a:rPr lang="de-DE" dirty="0" err="1" smtClean="0"/>
              <a:t>sentence</a:t>
            </a:r>
            <a:r>
              <a:rPr lang="de-DE" dirty="0" smtClean="0"/>
              <a:t>:</a:t>
            </a:r>
          </a:p>
          <a:p>
            <a:r>
              <a:rPr lang="de-DE" dirty="0" smtClean="0"/>
              <a:t>Maja </a:t>
            </a:r>
            <a:r>
              <a:rPr lang="de-DE" dirty="0" err="1" smtClean="0"/>
              <a:t>likes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hear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song</a:t>
            </a:r>
            <a:r>
              <a:rPr lang="de-DE" dirty="0" smtClean="0"/>
              <a:t> </a:t>
            </a:r>
            <a:r>
              <a:rPr lang="de-DE" dirty="0" err="1" smtClean="0">
                <a:solidFill>
                  <a:srgbClr val="FF0000"/>
                </a:solidFill>
              </a:rPr>
              <a:t>b</a:t>
            </a:r>
            <a:r>
              <a:rPr lang="de-DE" dirty="0" err="1" smtClean="0"/>
              <a:t>illie</a:t>
            </a:r>
            <a:r>
              <a:rPr lang="de-DE" dirty="0" smtClean="0"/>
              <a:t> </a:t>
            </a:r>
            <a:r>
              <a:rPr lang="de-DE" dirty="0" err="1" smtClean="0">
                <a:solidFill>
                  <a:srgbClr val="FF0000"/>
                </a:solidFill>
              </a:rPr>
              <a:t>j</a:t>
            </a:r>
            <a:r>
              <a:rPr lang="de-DE" dirty="0" err="1" smtClean="0"/>
              <a:t>eans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6" name="Textfeld 5">
            <a:hlinkClick r:id="" action="ppaction://hlinkshowjump?jump=nextslide"/>
          </p:cNvPr>
          <p:cNvSpPr txBox="1"/>
          <p:nvPr/>
        </p:nvSpPr>
        <p:spPr>
          <a:xfrm>
            <a:off x="6660232" y="6165304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Next Page </a:t>
            </a:r>
            <a:endParaRPr lang="de-DE" sz="1400" dirty="0"/>
          </a:p>
        </p:txBody>
      </p:sp>
      <p:cxnSp>
        <p:nvCxnSpPr>
          <p:cNvPr id="8" name="Gerade Verbindung mit Pfeil 7"/>
          <p:cNvCxnSpPr>
            <a:stCxn id="6" idx="3"/>
          </p:cNvCxnSpPr>
          <p:nvPr/>
        </p:nvCxnSpPr>
        <p:spPr>
          <a:xfrm flipV="1">
            <a:off x="7740352" y="6319192"/>
            <a:ext cx="432048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mit Pfeil 8"/>
          <p:cNvCxnSpPr/>
          <p:nvPr/>
        </p:nvCxnSpPr>
        <p:spPr>
          <a:xfrm flipH="1" flipV="1">
            <a:off x="3995936" y="4411564"/>
            <a:ext cx="288032" cy="5296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/>
          <p:nvPr/>
        </p:nvCxnSpPr>
        <p:spPr>
          <a:xfrm flipV="1">
            <a:off x="4355976" y="4411564"/>
            <a:ext cx="144016" cy="5296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3275856" y="4941168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err="1" smtClean="0"/>
              <a:t>There</a:t>
            </a:r>
            <a:r>
              <a:rPr lang="de-DE" sz="1400" dirty="0" smtClean="0"/>
              <a:t> </a:t>
            </a:r>
            <a:r>
              <a:rPr lang="de-DE" sz="1400" dirty="0" err="1" smtClean="0"/>
              <a:t>is</a:t>
            </a:r>
            <a:r>
              <a:rPr lang="de-DE" sz="1400" dirty="0" smtClean="0"/>
              <a:t> a </a:t>
            </a:r>
            <a:r>
              <a:rPr lang="de-DE" sz="1400" dirty="0" err="1" smtClean="0"/>
              <a:t>mistake</a:t>
            </a:r>
            <a:r>
              <a:rPr lang="de-DE" sz="1400" dirty="0" smtClean="0"/>
              <a:t> </a:t>
            </a:r>
            <a:r>
              <a:rPr lang="de-DE" sz="1400" dirty="0" err="1" smtClean="0"/>
              <a:t>that</a:t>
            </a:r>
            <a:r>
              <a:rPr lang="de-DE" sz="1400" dirty="0" smtClean="0"/>
              <a:t> </a:t>
            </a:r>
            <a:r>
              <a:rPr lang="de-DE" sz="1400" dirty="0" err="1" smtClean="0"/>
              <a:t>leads</a:t>
            </a:r>
            <a:r>
              <a:rPr lang="de-DE" sz="1400" dirty="0" smtClean="0"/>
              <a:t> </a:t>
            </a:r>
            <a:r>
              <a:rPr lang="de-DE" sz="1400" dirty="0" err="1" smtClean="0"/>
              <a:t>us</a:t>
            </a:r>
            <a:r>
              <a:rPr lang="de-DE" sz="1400" dirty="0" smtClean="0"/>
              <a:t> </a:t>
            </a:r>
            <a:r>
              <a:rPr lang="de-DE" sz="1400" dirty="0" err="1" smtClean="0"/>
              <a:t>to</a:t>
            </a:r>
            <a:r>
              <a:rPr lang="de-DE" sz="1400" dirty="0" smtClean="0"/>
              <a:t> </a:t>
            </a:r>
            <a:r>
              <a:rPr lang="de-DE" sz="1400" dirty="0" err="1" smtClean="0"/>
              <a:t>the</a:t>
            </a:r>
            <a:r>
              <a:rPr lang="de-DE" sz="1400" dirty="0" smtClean="0"/>
              <a:t> </a:t>
            </a:r>
            <a:r>
              <a:rPr lang="de-DE" sz="1400" dirty="0" err="1" smtClean="0"/>
              <a:t>next</a:t>
            </a:r>
            <a:r>
              <a:rPr lang="de-DE" sz="1400" dirty="0" smtClean="0"/>
              <a:t> </a:t>
            </a:r>
            <a:r>
              <a:rPr lang="de-DE" sz="1400" dirty="0" err="1" smtClean="0"/>
              <a:t>topic</a:t>
            </a:r>
            <a:r>
              <a:rPr lang="de-DE" sz="1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9653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14:prism isContent="1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867552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de-DE" dirty="0" err="1" smtClean="0"/>
              <a:t>Names</a:t>
            </a:r>
            <a:r>
              <a:rPr lang="de-DE" dirty="0" smtClean="0"/>
              <a:t> in </a:t>
            </a:r>
            <a:r>
              <a:rPr lang="de-DE" dirty="0" err="1" smtClean="0"/>
              <a:t>general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example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songs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written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capital</a:t>
            </a:r>
            <a:r>
              <a:rPr lang="de-DE" dirty="0" smtClean="0"/>
              <a:t> </a:t>
            </a:r>
            <a:r>
              <a:rPr lang="de-DE" dirty="0" err="1" smtClean="0"/>
              <a:t>letters</a:t>
            </a:r>
            <a:r>
              <a:rPr lang="de-DE" dirty="0" smtClean="0"/>
              <a:t> </a:t>
            </a:r>
            <a:r>
              <a:rPr lang="de-DE" dirty="0" err="1" smtClean="0"/>
              <a:t>too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Names</a:t>
            </a:r>
            <a:r>
              <a:rPr lang="de-DE" dirty="0" smtClean="0"/>
              <a:t> In General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755576" y="2564904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e</a:t>
            </a:r>
            <a:r>
              <a:rPr lang="de-DE" dirty="0" smtClean="0"/>
              <a:t>x.: -Billie Jeans</a:t>
            </a:r>
          </a:p>
          <a:p>
            <a:r>
              <a:rPr lang="de-DE" dirty="0"/>
              <a:t> </a:t>
            </a:r>
            <a:r>
              <a:rPr lang="de-DE" dirty="0" smtClean="0"/>
              <a:t>      -Star </a:t>
            </a:r>
            <a:r>
              <a:rPr lang="de-DE" dirty="0" err="1" smtClean="0"/>
              <a:t>Wars</a:t>
            </a:r>
            <a:endParaRPr lang="de-DE" dirty="0" smtClean="0"/>
          </a:p>
          <a:p>
            <a:r>
              <a:rPr lang="de-DE" dirty="0" smtClean="0"/>
              <a:t>       -</a:t>
            </a:r>
            <a:r>
              <a:rPr lang="de-DE" dirty="0" err="1" smtClean="0"/>
              <a:t>Spongebob</a:t>
            </a:r>
            <a:r>
              <a:rPr lang="de-DE" dirty="0" smtClean="0"/>
              <a:t> </a:t>
            </a:r>
            <a:r>
              <a:rPr lang="de-DE" dirty="0" err="1" smtClean="0"/>
              <a:t>Squarepants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755576" y="3931421"/>
            <a:ext cx="57606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In a </a:t>
            </a:r>
            <a:r>
              <a:rPr lang="de-DE" dirty="0" err="1" smtClean="0"/>
              <a:t>sentence</a:t>
            </a:r>
            <a:r>
              <a:rPr lang="de-DE" dirty="0" smtClean="0"/>
              <a:t>:</a:t>
            </a:r>
          </a:p>
          <a:p>
            <a:r>
              <a:rPr lang="de-DE" dirty="0" smtClean="0"/>
              <a:t>Billie Jeans </a:t>
            </a:r>
            <a:r>
              <a:rPr lang="de-DE" dirty="0" err="1" smtClean="0"/>
              <a:t>is</a:t>
            </a:r>
            <a:r>
              <a:rPr lang="de-DE" dirty="0" smtClean="0"/>
              <a:t> a </a:t>
            </a:r>
            <a:r>
              <a:rPr lang="de-DE" dirty="0" err="1" smtClean="0"/>
              <a:t>very</a:t>
            </a:r>
            <a:r>
              <a:rPr lang="de-DE" dirty="0" smtClean="0"/>
              <a:t> </a:t>
            </a:r>
            <a:r>
              <a:rPr lang="de-DE" dirty="0" err="1" smtClean="0"/>
              <a:t>good</a:t>
            </a:r>
            <a:r>
              <a:rPr lang="de-DE" dirty="0" smtClean="0"/>
              <a:t> </a:t>
            </a:r>
            <a:r>
              <a:rPr lang="de-DE" dirty="0" err="1" smtClean="0"/>
              <a:t>song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an </a:t>
            </a:r>
            <a:r>
              <a:rPr lang="de-DE" dirty="0" err="1" smtClean="0">
                <a:solidFill>
                  <a:srgbClr val="FF0000"/>
                </a:solidFill>
              </a:rPr>
              <a:t>a</a:t>
            </a:r>
            <a:r>
              <a:rPr lang="de-DE" dirty="0" err="1" smtClean="0"/>
              <a:t>merican</a:t>
            </a:r>
            <a:r>
              <a:rPr lang="de-DE" dirty="0" smtClean="0"/>
              <a:t> </a:t>
            </a:r>
            <a:r>
              <a:rPr lang="de-DE" dirty="0" err="1" smtClean="0"/>
              <a:t>singer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6" name="Textfeld 5">
            <a:hlinkClick r:id="" action="ppaction://hlinkshowjump?jump=nextslide"/>
          </p:cNvPr>
          <p:cNvSpPr txBox="1"/>
          <p:nvPr/>
        </p:nvSpPr>
        <p:spPr>
          <a:xfrm>
            <a:off x="6660232" y="6165304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Next Page </a:t>
            </a:r>
            <a:endParaRPr lang="de-DE" sz="1400" dirty="0"/>
          </a:p>
        </p:txBody>
      </p:sp>
      <p:cxnSp>
        <p:nvCxnSpPr>
          <p:cNvPr id="7" name="Gerade Verbindung mit Pfeil 6"/>
          <p:cNvCxnSpPr>
            <a:stCxn id="6" idx="3"/>
          </p:cNvCxnSpPr>
          <p:nvPr/>
        </p:nvCxnSpPr>
        <p:spPr>
          <a:xfrm flipV="1">
            <a:off x="7740352" y="6319192"/>
            <a:ext cx="432048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mit Pfeil 8"/>
          <p:cNvCxnSpPr/>
          <p:nvPr/>
        </p:nvCxnSpPr>
        <p:spPr>
          <a:xfrm flipV="1">
            <a:off x="4860032" y="4581128"/>
            <a:ext cx="216024" cy="57606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3347864" y="5157192"/>
            <a:ext cx="2880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err="1" smtClean="0"/>
              <a:t>And</a:t>
            </a:r>
            <a:r>
              <a:rPr lang="de-DE" sz="1400" dirty="0" smtClean="0"/>
              <a:t> </a:t>
            </a:r>
            <a:r>
              <a:rPr lang="de-DE" sz="1400" dirty="0" err="1" smtClean="0"/>
              <a:t>again</a:t>
            </a:r>
            <a:r>
              <a:rPr lang="de-DE" sz="1400" dirty="0" smtClean="0"/>
              <a:t> a </a:t>
            </a:r>
            <a:r>
              <a:rPr lang="de-DE" sz="1400" dirty="0" err="1" smtClean="0"/>
              <a:t>bad</a:t>
            </a:r>
            <a:r>
              <a:rPr lang="de-DE" sz="1400" dirty="0" smtClean="0"/>
              <a:t> </a:t>
            </a:r>
            <a:r>
              <a:rPr lang="de-DE" sz="1400" dirty="0" err="1" smtClean="0"/>
              <a:t>mistake</a:t>
            </a:r>
            <a:r>
              <a:rPr lang="de-DE" sz="1400" dirty="0" smtClean="0"/>
              <a:t>.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4257180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14:prism isContent="1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867552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de-DE" dirty="0" err="1" smtClean="0"/>
              <a:t>Names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states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also </a:t>
            </a:r>
            <a:r>
              <a:rPr lang="de-DE" dirty="0" err="1" smtClean="0"/>
              <a:t>written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capital</a:t>
            </a:r>
            <a:r>
              <a:rPr lang="de-DE" dirty="0" smtClean="0"/>
              <a:t> </a:t>
            </a:r>
            <a:r>
              <a:rPr lang="de-DE" dirty="0" err="1" smtClean="0"/>
              <a:t>letters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Names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States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611560" y="2492896"/>
            <a:ext cx="60486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ex.: -Great </a:t>
            </a:r>
            <a:r>
              <a:rPr lang="de-DE" dirty="0" err="1" smtClean="0"/>
              <a:t>Britain</a:t>
            </a:r>
            <a:endParaRPr lang="de-DE" dirty="0" smtClean="0"/>
          </a:p>
          <a:p>
            <a:r>
              <a:rPr lang="de-DE" dirty="0"/>
              <a:t> </a:t>
            </a:r>
            <a:r>
              <a:rPr lang="de-DE" dirty="0" smtClean="0"/>
              <a:t>      -Germany </a:t>
            </a:r>
          </a:p>
          <a:p>
            <a:r>
              <a:rPr lang="de-DE" dirty="0"/>
              <a:t> </a:t>
            </a:r>
            <a:r>
              <a:rPr lang="de-DE" dirty="0" smtClean="0"/>
              <a:t>      -</a:t>
            </a:r>
            <a:r>
              <a:rPr lang="de-DE" dirty="0" err="1" smtClean="0"/>
              <a:t>Italy</a:t>
            </a:r>
            <a:endParaRPr lang="de-DE" dirty="0" smtClean="0"/>
          </a:p>
          <a:p>
            <a:r>
              <a:rPr lang="de-DE" dirty="0"/>
              <a:t> </a:t>
            </a:r>
            <a:r>
              <a:rPr lang="de-DE" dirty="0" smtClean="0"/>
              <a:t>      -U.S.A.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755576" y="4005064"/>
            <a:ext cx="64087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In a </a:t>
            </a:r>
            <a:r>
              <a:rPr lang="de-DE" dirty="0" err="1" smtClean="0"/>
              <a:t>sentence</a:t>
            </a:r>
            <a:r>
              <a:rPr lang="de-DE" dirty="0" smtClean="0"/>
              <a:t>:</a:t>
            </a:r>
          </a:p>
          <a:p>
            <a:r>
              <a:rPr lang="de-DE" dirty="0" err="1" smtClean="0">
                <a:solidFill>
                  <a:srgbClr val="FF0000"/>
                </a:solidFill>
              </a:rPr>
              <a:t>g</a:t>
            </a:r>
            <a:r>
              <a:rPr lang="de-DE" dirty="0" err="1" smtClean="0"/>
              <a:t>reat</a:t>
            </a:r>
            <a:r>
              <a:rPr lang="de-DE" dirty="0" smtClean="0"/>
              <a:t> </a:t>
            </a:r>
            <a:r>
              <a:rPr lang="de-DE" dirty="0" err="1" smtClean="0"/>
              <a:t>Britain</a:t>
            </a:r>
            <a:r>
              <a:rPr lang="de-DE" dirty="0" smtClean="0"/>
              <a:t> </a:t>
            </a:r>
            <a:r>
              <a:rPr lang="de-DE" dirty="0" err="1" smtClean="0"/>
              <a:t>isn´t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big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Germany.</a:t>
            </a:r>
          </a:p>
          <a:p>
            <a:r>
              <a:rPr lang="de-DE" dirty="0" err="1" smtClean="0">
                <a:solidFill>
                  <a:srgbClr val="FF0000"/>
                </a:solidFill>
              </a:rPr>
              <a:t>t</a:t>
            </a:r>
            <a:r>
              <a:rPr lang="de-DE" dirty="0" err="1" smtClean="0"/>
              <a:t>his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an English </a:t>
            </a:r>
            <a:r>
              <a:rPr lang="de-DE" dirty="0" err="1" smtClean="0"/>
              <a:t>cup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tea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6" name="Textfeld 5">
            <a:hlinkClick r:id="" action="ppaction://hlinkshowjump?jump=nextslide"/>
          </p:cNvPr>
          <p:cNvSpPr txBox="1"/>
          <p:nvPr/>
        </p:nvSpPr>
        <p:spPr>
          <a:xfrm>
            <a:off x="6660232" y="6165304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Next Page </a:t>
            </a:r>
            <a:endParaRPr lang="de-DE" sz="1400" dirty="0"/>
          </a:p>
        </p:txBody>
      </p:sp>
      <p:cxnSp>
        <p:nvCxnSpPr>
          <p:cNvPr id="7" name="Gerade Verbindung mit Pfeil 6"/>
          <p:cNvCxnSpPr>
            <a:stCxn id="6" idx="3"/>
          </p:cNvCxnSpPr>
          <p:nvPr/>
        </p:nvCxnSpPr>
        <p:spPr>
          <a:xfrm flipV="1">
            <a:off x="7740352" y="6319192"/>
            <a:ext cx="432048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winkelte Verbindung 10"/>
          <p:cNvCxnSpPr/>
          <p:nvPr/>
        </p:nvCxnSpPr>
        <p:spPr>
          <a:xfrm rot="16200000" flipV="1">
            <a:off x="821197" y="5006789"/>
            <a:ext cx="516830" cy="360040"/>
          </a:xfrm>
          <a:prstGeom prst="bentConnector3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611560" y="5445224"/>
            <a:ext cx="3024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These </a:t>
            </a:r>
            <a:r>
              <a:rPr lang="de-DE" sz="1400" dirty="0" err="1" smtClean="0"/>
              <a:t>are</a:t>
            </a:r>
            <a:r>
              <a:rPr lang="de-DE" sz="1400" dirty="0" smtClean="0"/>
              <a:t> </a:t>
            </a:r>
            <a:r>
              <a:rPr lang="de-DE" sz="1400" dirty="0" err="1" smtClean="0"/>
              <a:t>bad</a:t>
            </a:r>
            <a:r>
              <a:rPr lang="de-DE" sz="1400" dirty="0" smtClean="0"/>
              <a:t> </a:t>
            </a:r>
            <a:r>
              <a:rPr lang="de-DE" sz="1400" dirty="0" err="1" smtClean="0"/>
              <a:t>mistakes</a:t>
            </a:r>
            <a:r>
              <a:rPr lang="de-DE" sz="1400" dirty="0" smtClean="0"/>
              <a:t> </a:t>
            </a:r>
            <a:r>
              <a:rPr lang="de-DE" sz="1400" dirty="0" err="1" smtClean="0"/>
              <a:t>too</a:t>
            </a:r>
            <a:r>
              <a:rPr lang="de-DE" sz="1400" dirty="0" smtClean="0"/>
              <a:t>. 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3932292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14:prism isContent="1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083576"/>
          </a:xfrm>
        </p:spPr>
        <p:txBody>
          <a:bodyPr/>
          <a:lstStyle/>
          <a:p>
            <a:pPr marL="109728" indent="0">
              <a:buNone/>
            </a:pPr>
            <a:r>
              <a:rPr lang="de-DE" dirty="0" smtClean="0"/>
              <a:t>The </a:t>
            </a:r>
            <a:r>
              <a:rPr lang="de-DE" dirty="0" err="1" smtClean="0"/>
              <a:t>beginning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 </a:t>
            </a:r>
            <a:r>
              <a:rPr lang="de-DE" dirty="0" err="1" smtClean="0"/>
              <a:t>sentence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always</a:t>
            </a:r>
            <a:r>
              <a:rPr lang="de-DE" dirty="0" smtClean="0"/>
              <a:t> </a:t>
            </a:r>
            <a:r>
              <a:rPr lang="de-DE" dirty="0" err="1" smtClean="0"/>
              <a:t>written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capital</a:t>
            </a:r>
            <a:r>
              <a:rPr lang="de-DE" dirty="0" smtClean="0"/>
              <a:t> </a:t>
            </a:r>
            <a:r>
              <a:rPr lang="de-DE" dirty="0" err="1" smtClean="0"/>
              <a:t>letters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Beginning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 </a:t>
            </a:r>
            <a:r>
              <a:rPr lang="de-DE" dirty="0" err="1" smtClean="0"/>
              <a:t>Sentence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755576" y="2996952"/>
            <a:ext cx="77048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I </a:t>
            </a:r>
            <a:r>
              <a:rPr lang="de-DE" dirty="0" smtClean="0"/>
              <a:t>like </a:t>
            </a:r>
            <a:r>
              <a:rPr lang="de-DE" dirty="0" err="1" smtClean="0"/>
              <a:t>trains</a:t>
            </a:r>
            <a:r>
              <a:rPr lang="de-DE" dirty="0" smtClean="0"/>
              <a:t>.</a:t>
            </a:r>
          </a:p>
          <a:p>
            <a:r>
              <a:rPr lang="de-DE" b="1" dirty="0" err="1" smtClean="0"/>
              <a:t>Y</a:t>
            </a:r>
            <a:r>
              <a:rPr lang="de-DE" dirty="0" err="1" smtClean="0"/>
              <a:t>ou</a:t>
            </a:r>
            <a:r>
              <a:rPr lang="de-DE" dirty="0" smtClean="0"/>
              <a:t> like </a:t>
            </a:r>
            <a:r>
              <a:rPr lang="de-DE" dirty="0" err="1" smtClean="0"/>
              <a:t>trains</a:t>
            </a:r>
            <a:r>
              <a:rPr lang="de-DE" dirty="0" smtClean="0"/>
              <a:t>.</a:t>
            </a:r>
          </a:p>
          <a:p>
            <a:r>
              <a:rPr lang="de-DE" b="1" dirty="0" smtClean="0"/>
              <a:t>H</a:t>
            </a:r>
            <a:r>
              <a:rPr lang="de-DE" dirty="0" smtClean="0"/>
              <a:t>e </a:t>
            </a:r>
            <a:r>
              <a:rPr lang="de-DE" dirty="0" err="1" smtClean="0"/>
              <a:t>likes</a:t>
            </a:r>
            <a:r>
              <a:rPr lang="de-DE" dirty="0" smtClean="0"/>
              <a:t> </a:t>
            </a:r>
            <a:r>
              <a:rPr lang="de-DE" dirty="0" err="1" smtClean="0"/>
              <a:t>trains</a:t>
            </a:r>
            <a:r>
              <a:rPr lang="de-DE" dirty="0" smtClean="0"/>
              <a:t>.</a:t>
            </a:r>
          </a:p>
          <a:p>
            <a:r>
              <a:rPr lang="de-DE" b="1" dirty="0" err="1" smtClean="0"/>
              <a:t>W</a:t>
            </a:r>
            <a:r>
              <a:rPr lang="de-DE" dirty="0" err="1" smtClean="0"/>
              <a:t>e</a:t>
            </a:r>
            <a:r>
              <a:rPr lang="de-DE" dirty="0" smtClean="0"/>
              <a:t> like </a:t>
            </a:r>
            <a:r>
              <a:rPr lang="de-DE" dirty="0" err="1" smtClean="0"/>
              <a:t>trains</a:t>
            </a:r>
            <a:r>
              <a:rPr lang="de-DE" dirty="0" smtClean="0"/>
              <a:t>.</a:t>
            </a:r>
          </a:p>
          <a:p>
            <a:r>
              <a:rPr lang="de-DE" b="1" dirty="0" err="1" smtClean="0"/>
              <a:t>Y</a:t>
            </a:r>
            <a:r>
              <a:rPr lang="de-DE" dirty="0" err="1" smtClean="0"/>
              <a:t>ou</a:t>
            </a:r>
            <a:r>
              <a:rPr lang="de-DE" dirty="0" smtClean="0"/>
              <a:t> like </a:t>
            </a:r>
            <a:r>
              <a:rPr lang="de-DE" dirty="0" err="1" smtClean="0"/>
              <a:t>trains</a:t>
            </a:r>
            <a:r>
              <a:rPr lang="de-DE" dirty="0" smtClean="0"/>
              <a:t>.</a:t>
            </a:r>
          </a:p>
          <a:p>
            <a:r>
              <a:rPr lang="de-DE" b="1" dirty="0" err="1" smtClean="0"/>
              <a:t>T</a:t>
            </a:r>
            <a:r>
              <a:rPr lang="de-DE" dirty="0" err="1" smtClean="0"/>
              <a:t>hey</a:t>
            </a:r>
            <a:r>
              <a:rPr lang="de-DE" dirty="0" smtClean="0"/>
              <a:t> like </a:t>
            </a:r>
            <a:r>
              <a:rPr lang="de-DE" dirty="0" err="1" smtClean="0"/>
              <a:t>trains</a:t>
            </a:r>
            <a:r>
              <a:rPr lang="de-DE" dirty="0" smtClean="0"/>
              <a:t>.</a:t>
            </a:r>
            <a:endParaRPr lang="de-DE" b="1" dirty="0"/>
          </a:p>
        </p:txBody>
      </p:sp>
      <p:sp>
        <p:nvSpPr>
          <p:cNvPr id="5" name="Textfeld 4">
            <a:hlinkClick r:id="" action="ppaction://hlinkshowjump?jump=nextslide"/>
          </p:cNvPr>
          <p:cNvSpPr txBox="1"/>
          <p:nvPr/>
        </p:nvSpPr>
        <p:spPr>
          <a:xfrm>
            <a:off x="6660232" y="6165304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Next Page </a:t>
            </a:r>
            <a:endParaRPr lang="de-DE" sz="1400" dirty="0"/>
          </a:p>
        </p:txBody>
      </p:sp>
      <p:cxnSp>
        <p:nvCxnSpPr>
          <p:cNvPr id="6" name="Gerade Verbindung mit Pfeil 5"/>
          <p:cNvCxnSpPr>
            <a:stCxn id="5" idx="3"/>
          </p:cNvCxnSpPr>
          <p:nvPr/>
        </p:nvCxnSpPr>
        <p:spPr>
          <a:xfrm flipV="1">
            <a:off x="7740352" y="6319192"/>
            <a:ext cx="432048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9533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14:prism isContent="1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227592"/>
          </a:xfrm>
        </p:spPr>
        <p:txBody>
          <a:bodyPr/>
          <a:lstStyle/>
          <a:p>
            <a:pPr marL="109728" indent="0">
              <a:buNone/>
            </a:pPr>
            <a:r>
              <a:rPr lang="de-DE" dirty="0" smtClean="0"/>
              <a:t>I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always</a:t>
            </a:r>
            <a:r>
              <a:rPr lang="de-DE" dirty="0" smtClean="0"/>
              <a:t> </a:t>
            </a:r>
            <a:r>
              <a:rPr lang="de-DE" dirty="0" err="1" smtClean="0"/>
              <a:t>written</a:t>
            </a:r>
            <a:r>
              <a:rPr lang="de-DE" dirty="0" smtClean="0"/>
              <a:t> </a:t>
            </a:r>
            <a:r>
              <a:rPr lang="de-DE" dirty="0" err="1" smtClean="0"/>
              <a:t>capital</a:t>
            </a:r>
            <a:r>
              <a:rPr lang="de-DE" dirty="0" smtClean="0"/>
              <a:t> </a:t>
            </a:r>
            <a:r>
              <a:rPr lang="de-DE" dirty="0" err="1" smtClean="0"/>
              <a:t>because</a:t>
            </a:r>
            <a:r>
              <a:rPr lang="de-DE" dirty="0" smtClean="0"/>
              <a:t> </a:t>
            </a:r>
            <a:r>
              <a:rPr lang="de-DE" dirty="0" err="1" smtClean="0"/>
              <a:t>it´s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most</a:t>
            </a:r>
            <a:r>
              <a:rPr lang="de-DE" dirty="0" smtClean="0"/>
              <a:t> </a:t>
            </a:r>
            <a:r>
              <a:rPr lang="de-DE" dirty="0" err="1" smtClean="0"/>
              <a:t>important</a:t>
            </a:r>
            <a:r>
              <a:rPr lang="de-DE" dirty="0" smtClean="0"/>
              <a:t> </a:t>
            </a:r>
            <a:r>
              <a:rPr lang="de-DE" dirty="0" err="1" smtClean="0"/>
              <a:t>word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english</a:t>
            </a:r>
            <a:r>
              <a:rPr lang="de-DE" dirty="0" smtClean="0"/>
              <a:t> </a:t>
            </a:r>
            <a:r>
              <a:rPr lang="de-DE" dirty="0" err="1" smtClean="0"/>
              <a:t>language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539552" y="3428999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In a </a:t>
            </a:r>
            <a:r>
              <a:rPr lang="de-DE" dirty="0" err="1" smtClean="0"/>
              <a:t>sentence</a:t>
            </a:r>
            <a:r>
              <a:rPr lang="de-DE" dirty="0" smtClean="0"/>
              <a:t>:</a:t>
            </a:r>
          </a:p>
          <a:p>
            <a:r>
              <a:rPr lang="de-DE" dirty="0" smtClean="0"/>
              <a:t>He </a:t>
            </a:r>
            <a:r>
              <a:rPr lang="de-DE" dirty="0" err="1" smtClean="0"/>
              <a:t>told</a:t>
            </a:r>
            <a:r>
              <a:rPr lang="de-DE" dirty="0" smtClean="0"/>
              <a:t> </a:t>
            </a:r>
            <a:r>
              <a:rPr lang="de-DE" dirty="0" err="1" smtClean="0"/>
              <a:t>me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I am crazy.</a:t>
            </a:r>
            <a:endParaRPr lang="de-DE" dirty="0"/>
          </a:p>
        </p:txBody>
      </p:sp>
      <p:sp>
        <p:nvSpPr>
          <p:cNvPr id="5" name="Textfeld 4">
            <a:hlinkClick r:id="" action="ppaction://hlinkshowjump?jump=nextslide"/>
          </p:cNvPr>
          <p:cNvSpPr txBox="1"/>
          <p:nvPr/>
        </p:nvSpPr>
        <p:spPr>
          <a:xfrm>
            <a:off x="6660232" y="6165304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Next Page </a:t>
            </a:r>
            <a:endParaRPr lang="de-DE" sz="1400" dirty="0"/>
          </a:p>
        </p:txBody>
      </p:sp>
      <p:cxnSp>
        <p:nvCxnSpPr>
          <p:cNvPr id="6" name="Gerade Verbindung mit Pfeil 5"/>
          <p:cNvCxnSpPr>
            <a:stCxn id="5" idx="3"/>
          </p:cNvCxnSpPr>
          <p:nvPr/>
        </p:nvCxnSpPr>
        <p:spPr>
          <a:xfrm flipV="1">
            <a:off x="7740352" y="6319192"/>
            <a:ext cx="432048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2782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14:prism isContent="1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443616"/>
          </a:xfrm>
        </p:spPr>
        <p:txBody>
          <a:bodyPr/>
          <a:lstStyle/>
          <a:p>
            <a:pPr marL="109728" indent="0">
              <a:buNone/>
            </a:pPr>
            <a:r>
              <a:rPr lang="de-DE" dirty="0" err="1" smtClean="0"/>
              <a:t>Nouns</a:t>
            </a:r>
            <a:r>
              <a:rPr lang="de-DE" dirty="0" smtClean="0"/>
              <a:t>, </a:t>
            </a:r>
            <a:r>
              <a:rPr lang="de-DE" dirty="0" err="1" smtClean="0"/>
              <a:t>adjectives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verbs</a:t>
            </a:r>
            <a:r>
              <a:rPr lang="de-DE" dirty="0" smtClean="0"/>
              <a:t> </a:t>
            </a:r>
            <a:r>
              <a:rPr lang="de-DE" dirty="0" err="1" smtClean="0"/>
              <a:t>aren´t</a:t>
            </a:r>
            <a:r>
              <a:rPr lang="de-DE" dirty="0" smtClean="0"/>
              <a:t> </a:t>
            </a:r>
            <a:r>
              <a:rPr lang="de-DE" dirty="0" err="1" smtClean="0"/>
              <a:t>written</a:t>
            </a:r>
            <a:r>
              <a:rPr lang="de-DE" dirty="0" smtClean="0"/>
              <a:t> </a:t>
            </a:r>
            <a:r>
              <a:rPr lang="de-DE" dirty="0" err="1" smtClean="0"/>
              <a:t>capital</a:t>
            </a:r>
            <a:r>
              <a:rPr lang="de-DE" dirty="0" smtClean="0"/>
              <a:t>, </a:t>
            </a:r>
            <a:r>
              <a:rPr lang="de-DE" dirty="0" err="1" smtClean="0"/>
              <a:t>except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topics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previous</a:t>
            </a:r>
            <a:r>
              <a:rPr lang="de-DE" dirty="0" smtClean="0"/>
              <a:t> </a:t>
            </a:r>
            <a:r>
              <a:rPr lang="de-DE" dirty="0" err="1" smtClean="0"/>
              <a:t>pages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err="1" smtClean="0"/>
              <a:t>When</a:t>
            </a:r>
            <a:r>
              <a:rPr lang="de-DE" dirty="0"/>
              <a:t> </a:t>
            </a:r>
            <a:r>
              <a:rPr lang="de-DE" dirty="0" smtClean="0"/>
              <a:t>Not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Use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755576" y="3573016"/>
            <a:ext cx="5472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This was </a:t>
            </a:r>
            <a:r>
              <a:rPr lang="de-DE" dirty="0" err="1" smtClean="0"/>
              <a:t>our</a:t>
            </a:r>
            <a:r>
              <a:rPr lang="de-DE" dirty="0" smtClean="0"/>
              <a:t> </a:t>
            </a:r>
            <a:r>
              <a:rPr lang="de-DE" dirty="0" err="1" smtClean="0"/>
              <a:t>presentation</a:t>
            </a:r>
            <a:r>
              <a:rPr lang="de-DE" dirty="0" smtClean="0"/>
              <a:t> </a:t>
            </a:r>
            <a:r>
              <a:rPr lang="de-DE" dirty="0" err="1" smtClean="0"/>
              <a:t>about</a:t>
            </a:r>
            <a:r>
              <a:rPr lang="de-DE" dirty="0" smtClean="0"/>
              <a:t> </a:t>
            </a:r>
            <a:r>
              <a:rPr lang="de-DE" dirty="0" err="1" smtClean="0"/>
              <a:t>capital</a:t>
            </a:r>
            <a:r>
              <a:rPr lang="de-DE" dirty="0" smtClean="0"/>
              <a:t> </a:t>
            </a:r>
            <a:r>
              <a:rPr lang="de-DE" dirty="0" err="1" smtClean="0"/>
              <a:t>letters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English </a:t>
            </a:r>
            <a:r>
              <a:rPr lang="de-DE" dirty="0" err="1" smtClean="0"/>
              <a:t>language</a:t>
            </a:r>
            <a:r>
              <a:rPr lang="de-DE" dirty="0" smtClean="0"/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33741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imos">
  <a:themeElements>
    <a:clrScheme name="Deimo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Deimo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Deimo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315</Words>
  <Application>Microsoft Office PowerPoint</Application>
  <PresentationFormat>Bildschirmpräsentation (4:3)</PresentationFormat>
  <Paragraphs>58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Deimos</vt:lpstr>
      <vt:lpstr>Capital Letters</vt:lpstr>
      <vt:lpstr>Rules</vt:lpstr>
      <vt:lpstr>Names Of People</vt:lpstr>
      <vt:lpstr>Names In General</vt:lpstr>
      <vt:lpstr>Names of States</vt:lpstr>
      <vt:lpstr>Beginning Of A Sentence</vt:lpstr>
      <vt:lpstr>I</vt:lpstr>
      <vt:lpstr>When Not To Use It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Capital Letters</dc:title>
  <dc:creator>Niklas Pitz</dc:creator>
  <cp:lastModifiedBy>Niklas Pitz</cp:lastModifiedBy>
  <cp:revision>5</cp:revision>
  <dcterms:created xsi:type="dcterms:W3CDTF">2014-04-09T06:19:56Z</dcterms:created>
  <dcterms:modified xsi:type="dcterms:W3CDTF">2014-04-10T09:54:51Z</dcterms:modified>
</cp:coreProperties>
</file>